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80" r:id="rId2"/>
    <p:sldId id="273" r:id="rId3"/>
    <p:sldId id="257" r:id="rId4"/>
    <p:sldId id="281" r:id="rId5"/>
    <p:sldId id="282" r:id="rId6"/>
    <p:sldId id="258" r:id="rId7"/>
    <p:sldId id="259" r:id="rId8"/>
    <p:sldId id="260" r:id="rId9"/>
    <p:sldId id="283" r:id="rId10"/>
    <p:sldId id="285" r:id="rId11"/>
    <p:sldId id="28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712" autoAdjust="0"/>
  </p:normalViewPr>
  <p:slideViewPr>
    <p:cSldViewPr snapToGrid="0">
      <p:cViewPr varScale="1">
        <p:scale>
          <a:sx n="82" d="100"/>
          <a:sy n="82" d="100"/>
        </p:scale>
        <p:origin x="4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E5EBC-E1A0-4CD1-A090-DE678752157E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08C02-EEA4-4883-B7EB-A0D36A86C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892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5AF09-C4F5-4746-8D0F-4F27CAD1724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51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3080" y="2130234"/>
            <a:ext cx="8523286" cy="2036329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8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Ассоциация этнокультурных 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образовательных организаций – 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как фактор развития 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 err="1">
                <a:solidFill>
                  <a:srgbClr val="C00000"/>
                </a:solidFill>
              </a:rPr>
              <a:t>этнорегионального</a:t>
            </a:r>
            <a:r>
              <a:rPr lang="ru-RU" sz="3600" b="1" dirty="0">
                <a:solidFill>
                  <a:srgbClr val="C00000"/>
                </a:solidFill>
              </a:rPr>
              <a:t>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534" y="3992451"/>
            <a:ext cx="10372299" cy="3193964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Булат </a:t>
            </a:r>
            <a:r>
              <a:rPr lang="ru-RU" sz="2000" dirty="0" err="1">
                <a:solidFill>
                  <a:srgbClr val="002060"/>
                </a:solidFill>
              </a:rPr>
              <a:t>Баирович</a:t>
            </a:r>
            <a:r>
              <a:rPr lang="ru-RU" sz="2000" dirty="0">
                <a:solidFill>
                  <a:srgbClr val="002060"/>
                </a:solidFill>
              </a:rPr>
              <a:t> Шойнжонов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директор ГБОУ «Республиканский бурятский национальный лицей- интернат №1»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40375" cy="21302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285" y="2285088"/>
            <a:ext cx="2835336" cy="1847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0770" y="699618"/>
            <a:ext cx="2861230" cy="14306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375" y="154854"/>
            <a:ext cx="8065707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62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43" y="381731"/>
            <a:ext cx="88590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АССОЦИАЦИЯ ЭТНОКУЛЬТУРНЫХ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ОБРАЗОВАТЕЛЬНЫХ ОРГАНИЗАЦИЙ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3265" y="1489727"/>
            <a:ext cx="1093399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Необходимо: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школах Ассоциации этнокультурных образовательных организаций изучать углубленно предметы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этнорегиональным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содержанием;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продолжать работу по повышению престижа бурятского языка и предметов этнокультурного содержания, формированию навыков культурного диалога и развитию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этнорегионального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образования;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продолжить творческую и познавательно-исследовательскую деятельность обучающихся;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содействовать развитию дружеских творческих контактов, взаимопониманию и сотрудничеству детей, молодежи, творческих людей;</a:t>
            </a:r>
          </a:p>
          <a:p>
            <a:pPr algn="just">
              <a:lnSpc>
                <a:spcPct val="150000"/>
              </a:lnSpc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новых путей развития национальной культуры, приобщение широких слоев населения к народному творчеству.</a:t>
            </a:r>
          </a:p>
          <a:p>
            <a:pPr algn="just">
              <a:lnSpc>
                <a:spcPct val="150000"/>
              </a:lnSpc>
            </a:pPr>
            <a:r>
              <a:rPr lang="ru-RU" sz="2000" dirty="0"/>
              <a:t> </a:t>
            </a:r>
          </a:p>
          <a:p>
            <a:pPr fontAlgn="ctr">
              <a:lnSpc>
                <a:spcPct val="150000"/>
              </a:lnSpc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7467" y="0"/>
            <a:ext cx="1567733" cy="14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49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8455" y="2827609"/>
            <a:ext cx="88590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СПАСИБО ЗА ВНИМАНИЕ!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3943" y="2919942"/>
            <a:ext cx="109339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/>
              <a:t> </a:t>
            </a:r>
          </a:p>
          <a:p>
            <a:pPr fontAlgn="ctr">
              <a:lnSpc>
                <a:spcPct val="150000"/>
              </a:lnSpc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470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Нормативно-правовая база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953" y="1414179"/>
            <a:ext cx="5584462" cy="50548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12" y="1414179"/>
            <a:ext cx="5841242" cy="495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5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483" y="2024238"/>
            <a:ext cx="104725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 июня 2014 года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Правительством республики Бурятия была принята Государственная программа республики Бурятия «Сохранение и развитие бурятского языка» на 2014-2020 гг.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0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сентябре 2014 года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коллегии   Министерства образования и науки республики Бурятия принято решение о создании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Ассоциации этнокультурных образовательных организаций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базе Республиканского бурятского национального лицея-интерната №1 с целью разработки и апробации инновационного учебно-методического, организационно-технологического обеспечения преподавания бурятского языка и литературы в национальных школах.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08 октября 2014 года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 утвержден учредительным собранием Устав Ассоциации этнокультурных образовательных организаций.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Эмблема АЭО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035" y="231493"/>
            <a:ext cx="1729620" cy="156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25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260" y="1422376"/>
            <a:ext cx="8044406" cy="509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Ассоциация этнокультурных 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 организаций  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fontAlgn="ctr">
              <a:lnSpc>
                <a:spcPct val="150000"/>
              </a:lnSpc>
            </a:pPr>
            <a:r>
              <a:rPr lang="ru-RU" sz="2000" dirty="0"/>
              <a:t>«</a:t>
            </a:r>
            <a:r>
              <a:rPr lang="ru-RU" sz="2000" dirty="0" err="1"/>
              <a:t>Ацагатская</a:t>
            </a:r>
            <a:r>
              <a:rPr lang="ru-RU" sz="2000" dirty="0"/>
              <a:t> школа-интернат» </a:t>
            </a:r>
            <a:r>
              <a:rPr lang="ru-RU" sz="2000" dirty="0" err="1"/>
              <a:t>Заиграевского</a:t>
            </a:r>
            <a:r>
              <a:rPr lang="ru-RU" sz="2000" dirty="0"/>
              <a:t> района </a:t>
            </a:r>
          </a:p>
          <a:p>
            <a:pPr lvl="0" fontAlgn="ctr">
              <a:lnSpc>
                <a:spcPct val="150000"/>
              </a:lnSpc>
            </a:pPr>
            <a:r>
              <a:rPr lang="ru-RU" sz="2000" dirty="0"/>
              <a:t>«</a:t>
            </a:r>
            <a:r>
              <a:rPr lang="ru-RU" sz="2000" dirty="0" err="1"/>
              <a:t>Кижингинская</a:t>
            </a:r>
            <a:r>
              <a:rPr lang="ru-RU" sz="2000" dirty="0"/>
              <a:t> школа-интернат» </a:t>
            </a:r>
            <a:r>
              <a:rPr lang="ru-RU" sz="2000" dirty="0" err="1"/>
              <a:t>Кижингинского</a:t>
            </a:r>
            <a:r>
              <a:rPr lang="ru-RU" sz="2000" dirty="0"/>
              <a:t> района</a:t>
            </a:r>
          </a:p>
          <a:p>
            <a:pPr lvl="0" fontAlgn="ctr">
              <a:lnSpc>
                <a:spcPct val="150000"/>
              </a:lnSpc>
            </a:pPr>
            <a:r>
              <a:rPr lang="ru-RU" sz="2000" dirty="0"/>
              <a:t>«</a:t>
            </a:r>
            <a:r>
              <a:rPr lang="ru-RU" sz="2000" dirty="0" err="1"/>
              <a:t>Усть-Алтачейская</a:t>
            </a:r>
            <a:r>
              <a:rPr lang="ru-RU" sz="2000" dirty="0"/>
              <a:t> школа-интернат» </a:t>
            </a:r>
            <a:r>
              <a:rPr lang="ru-RU" sz="2000" dirty="0" err="1"/>
              <a:t>Мухоршибирского</a:t>
            </a:r>
            <a:r>
              <a:rPr lang="ru-RU" sz="2000" dirty="0"/>
              <a:t> района </a:t>
            </a:r>
          </a:p>
          <a:p>
            <a:pPr lvl="0" fontAlgn="ctr">
              <a:lnSpc>
                <a:spcPct val="150000"/>
              </a:lnSpc>
            </a:pPr>
            <a:r>
              <a:rPr lang="ru-RU" sz="2000" dirty="0"/>
              <a:t>«</a:t>
            </a:r>
            <a:r>
              <a:rPr lang="ru-RU" sz="2000" dirty="0" err="1"/>
              <a:t>Цакирская</a:t>
            </a:r>
            <a:r>
              <a:rPr lang="ru-RU" sz="2000" dirty="0"/>
              <a:t> школа-интернат» </a:t>
            </a:r>
            <a:r>
              <a:rPr lang="ru-RU" sz="2000" dirty="0" err="1"/>
              <a:t>Закаменского</a:t>
            </a:r>
            <a:r>
              <a:rPr lang="ru-RU" sz="2000" dirty="0"/>
              <a:t> района</a:t>
            </a:r>
          </a:p>
          <a:p>
            <a:pPr lvl="0" fontAlgn="ctr">
              <a:lnSpc>
                <a:spcPct val="150000"/>
              </a:lnSpc>
            </a:pPr>
            <a:r>
              <a:rPr lang="ru-RU" sz="2000" dirty="0"/>
              <a:t>«</a:t>
            </a:r>
            <a:r>
              <a:rPr lang="ru-RU" sz="2000" dirty="0" err="1"/>
              <a:t>Шимкинская</a:t>
            </a:r>
            <a:r>
              <a:rPr lang="ru-RU" sz="2000" dirty="0"/>
              <a:t> школа-интернат» </a:t>
            </a:r>
            <a:r>
              <a:rPr lang="ru-RU" sz="2000" dirty="0" err="1"/>
              <a:t>Тункинского</a:t>
            </a:r>
            <a:r>
              <a:rPr lang="ru-RU" sz="2000" dirty="0"/>
              <a:t> района</a:t>
            </a:r>
          </a:p>
          <a:p>
            <a:pPr lvl="0" fontAlgn="ctr">
              <a:lnSpc>
                <a:spcPct val="150000"/>
              </a:lnSpc>
            </a:pPr>
            <a:r>
              <a:rPr lang="ru-RU" sz="2000" dirty="0"/>
              <a:t> Гимназия №29 г. Улан-Удэ </a:t>
            </a:r>
          </a:p>
          <a:p>
            <a:pPr lvl="0" fontAlgn="ctr">
              <a:lnSpc>
                <a:spcPct val="150000"/>
              </a:lnSpc>
            </a:pPr>
            <a:r>
              <a:rPr lang="ru-RU" sz="2000" dirty="0"/>
              <a:t> Республиканский бурятский национальный лицей-интернат №1 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  <a:buSzPts val="800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7782" y="269640"/>
            <a:ext cx="8084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БУРЯТИЯ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54" y="812592"/>
            <a:ext cx="1731414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2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5198" y="1058627"/>
            <a:ext cx="8454308" cy="555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Ассоциация этнокультурных 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 организаций  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ru-RU" sz="2000" dirty="0"/>
              <a:t>«</a:t>
            </a:r>
            <a:r>
              <a:rPr lang="ru-RU" sz="2000" dirty="0" err="1"/>
              <a:t>Цагатуйская</a:t>
            </a:r>
            <a:r>
              <a:rPr lang="ru-RU" sz="2000" dirty="0"/>
              <a:t> СОШ им. </a:t>
            </a:r>
            <a:r>
              <a:rPr lang="ru-RU" sz="2000" dirty="0" err="1"/>
              <a:t>Н.С.Сосорова</a:t>
            </a:r>
            <a:r>
              <a:rPr lang="ru-RU" sz="2000" dirty="0"/>
              <a:t>» </a:t>
            </a:r>
            <a:r>
              <a:rPr lang="ru-RU" sz="2000" dirty="0" err="1"/>
              <a:t>Джидинского</a:t>
            </a:r>
            <a:r>
              <a:rPr lang="ru-RU" sz="2000" dirty="0"/>
              <a:t> района </a:t>
            </a:r>
          </a:p>
          <a:p>
            <a:pPr lvl="0">
              <a:lnSpc>
                <a:spcPct val="150000"/>
              </a:lnSpc>
            </a:pPr>
            <a:r>
              <a:rPr lang="ru-RU" sz="2000" dirty="0"/>
              <a:t>«</a:t>
            </a:r>
            <a:r>
              <a:rPr lang="ru-RU" sz="2000" dirty="0" err="1"/>
              <a:t>Кижингинский</a:t>
            </a:r>
            <a:r>
              <a:rPr lang="ru-RU" sz="2000" dirty="0"/>
              <a:t> лицей им. В. С. </a:t>
            </a:r>
            <a:r>
              <a:rPr lang="ru-RU" sz="2000" dirty="0" err="1"/>
              <a:t>Мункина</a:t>
            </a:r>
            <a:r>
              <a:rPr lang="ru-RU" sz="2000" dirty="0"/>
              <a:t>» </a:t>
            </a:r>
            <a:r>
              <a:rPr lang="ru-RU" sz="2000" dirty="0" err="1"/>
              <a:t>Кижингинского</a:t>
            </a:r>
            <a:r>
              <a:rPr lang="ru-RU" sz="2000" dirty="0"/>
              <a:t> района</a:t>
            </a:r>
          </a:p>
          <a:p>
            <a:pPr lvl="0">
              <a:lnSpc>
                <a:spcPct val="150000"/>
              </a:lnSpc>
            </a:pPr>
            <a:r>
              <a:rPr lang="ru-RU" sz="2000" dirty="0"/>
              <a:t> «</a:t>
            </a:r>
            <a:r>
              <a:rPr lang="ru-RU" sz="2000" dirty="0" err="1"/>
              <a:t>Корсаковская</a:t>
            </a:r>
            <a:r>
              <a:rPr lang="ru-RU" sz="2000" dirty="0"/>
              <a:t> СОШ» </a:t>
            </a:r>
            <a:r>
              <a:rPr lang="ru-RU" sz="2000" dirty="0" err="1"/>
              <a:t>Кабанского</a:t>
            </a:r>
            <a:r>
              <a:rPr lang="ru-RU" sz="2000" dirty="0"/>
              <a:t> района </a:t>
            </a:r>
          </a:p>
          <a:p>
            <a:pPr lvl="0">
              <a:lnSpc>
                <a:spcPct val="150000"/>
              </a:lnSpc>
            </a:pPr>
            <a:r>
              <a:rPr lang="ru-RU" sz="2000" dirty="0"/>
              <a:t> «</a:t>
            </a:r>
            <a:r>
              <a:rPr lang="ru-RU" sz="2000" dirty="0" err="1"/>
              <a:t>Орликская</a:t>
            </a:r>
            <a:r>
              <a:rPr lang="ru-RU" sz="2000" dirty="0"/>
              <a:t> СОШ» </a:t>
            </a:r>
            <a:r>
              <a:rPr lang="ru-RU" sz="2000" dirty="0" err="1"/>
              <a:t>Окинского</a:t>
            </a:r>
            <a:r>
              <a:rPr lang="ru-RU" sz="2000" dirty="0"/>
              <a:t> района</a:t>
            </a:r>
          </a:p>
          <a:p>
            <a:pPr lvl="0">
              <a:lnSpc>
                <a:spcPct val="150000"/>
              </a:lnSpc>
            </a:pPr>
            <a:r>
              <a:rPr lang="ru-RU" sz="2000" dirty="0"/>
              <a:t> «</a:t>
            </a:r>
            <a:r>
              <a:rPr lang="ru-RU" sz="2000" dirty="0" err="1"/>
              <a:t>Улюнская</a:t>
            </a:r>
            <a:r>
              <a:rPr lang="ru-RU" sz="2000" dirty="0"/>
              <a:t> СОШ имени Сахара </a:t>
            </a:r>
            <a:r>
              <a:rPr lang="ru-RU" sz="2000" dirty="0" err="1"/>
              <a:t>Хамнаева</a:t>
            </a:r>
            <a:r>
              <a:rPr lang="ru-RU" sz="2000" dirty="0"/>
              <a:t>» </a:t>
            </a:r>
            <a:r>
              <a:rPr lang="ru-RU" sz="2000" dirty="0" err="1"/>
              <a:t>Баргузинского</a:t>
            </a:r>
            <a:r>
              <a:rPr lang="ru-RU" sz="2000" dirty="0"/>
              <a:t> района</a:t>
            </a:r>
          </a:p>
          <a:p>
            <a:pPr lvl="0">
              <a:lnSpc>
                <a:spcPct val="150000"/>
              </a:lnSpc>
            </a:pPr>
            <a:r>
              <a:rPr lang="ru-RU" sz="2000" dirty="0"/>
              <a:t> «</a:t>
            </a:r>
            <a:r>
              <a:rPr lang="ru-RU" sz="2000" dirty="0" err="1"/>
              <a:t>Посельская</a:t>
            </a:r>
            <a:r>
              <a:rPr lang="ru-RU" sz="2000" dirty="0"/>
              <a:t> СОШ» </a:t>
            </a:r>
            <a:r>
              <a:rPr lang="mn-MN" sz="2000" dirty="0"/>
              <a:t>Иволгинского района</a:t>
            </a:r>
            <a:endParaRPr lang="ru-RU" sz="2000" dirty="0"/>
          </a:p>
          <a:p>
            <a:pPr lvl="0">
              <a:lnSpc>
                <a:spcPct val="150000"/>
              </a:lnSpc>
            </a:pPr>
            <a:r>
              <a:rPr lang="ru-RU" sz="2000" dirty="0"/>
              <a:t> «</a:t>
            </a:r>
            <a:r>
              <a:rPr lang="ru-RU" sz="2000" dirty="0" err="1"/>
              <a:t>Барагханская</a:t>
            </a:r>
            <a:r>
              <a:rPr lang="ru-RU" sz="2000" dirty="0"/>
              <a:t> СОШ» </a:t>
            </a:r>
            <a:r>
              <a:rPr lang="ru-RU" sz="2000" dirty="0" err="1"/>
              <a:t>Курумканского</a:t>
            </a:r>
            <a:r>
              <a:rPr lang="ru-RU" sz="2000" dirty="0"/>
              <a:t> района </a:t>
            </a:r>
          </a:p>
          <a:p>
            <a:pPr lvl="0">
              <a:lnSpc>
                <a:spcPct val="150000"/>
              </a:lnSpc>
            </a:pPr>
            <a:r>
              <a:rPr lang="ru-RU" sz="2000" dirty="0"/>
              <a:t> «</a:t>
            </a:r>
            <a:r>
              <a:rPr lang="ru-RU" sz="2000" dirty="0" err="1"/>
              <a:t>Ноехонская</a:t>
            </a:r>
            <a:r>
              <a:rPr lang="ru-RU" sz="2000" dirty="0"/>
              <a:t> СОШ имени </a:t>
            </a:r>
            <a:r>
              <a:rPr lang="ru-RU" sz="2000" dirty="0" err="1"/>
              <a:t>В.Д.Ринчинова</a:t>
            </a:r>
            <a:r>
              <a:rPr lang="ru-RU" sz="2000" dirty="0"/>
              <a:t>» </a:t>
            </a:r>
            <a:r>
              <a:rPr lang="ru-RU" sz="2000" dirty="0" err="1"/>
              <a:t>Селенгинского</a:t>
            </a:r>
            <a:r>
              <a:rPr lang="ru-RU" sz="2000" dirty="0"/>
              <a:t> района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  <a:buSzPts val="800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7782" y="269640"/>
            <a:ext cx="8084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БУРЯТИЯ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4166"/>
            <a:ext cx="1731414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72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344" y="1475204"/>
            <a:ext cx="603041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Ассоциацию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возможность войти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 всех видов и типов, в учебных планах которых представлены предметы с национальным и региональным содержанием и или реализующие программу развития этнокультурной направленности.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приоритет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распространение лучших практик этнокультурного образования в Бурятии.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Ключевая задача: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детей, желающих изучать бурятский язык и как родной, и как государственный.</a:t>
            </a:r>
          </a:p>
          <a:p>
            <a:pPr algn="just"/>
            <a:endParaRPr lang="ru-RU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800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0923" y="1684143"/>
            <a:ext cx="4295028" cy="37565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4135" y="269640"/>
            <a:ext cx="10611816" cy="10187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Ассоциация этнокультурных образовательных организаций  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99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2615" y="993616"/>
            <a:ext cx="881832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деятельности АЭОО</a:t>
            </a:r>
          </a:p>
          <a:p>
            <a:pPr indent="450215" algn="just">
              <a:spcAft>
                <a:spcPts val="0"/>
              </a:spcAft>
            </a:pP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нормативно-правовой базы, регламентирующей деятельность всех субъектов АЭОО;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единого информационного поля, позволяющего осуществлять интерактивное взаимодействие педагогических, ученических коллективов школ Ассоциации;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­-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 реализация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социологических, мониторинговых исследований в области этнокультурного образования;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­-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 реализация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 повышения квалификации по этнокультурному образованию;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­-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и распространение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лучших практик этнокультурного образования в Республике Бурятия.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1769" y="210212"/>
            <a:ext cx="8972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этнокультурных образовательных организаций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3938" y="172197"/>
            <a:ext cx="1731414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24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43" y="381731"/>
            <a:ext cx="88590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базе школ Ассоциации этнокультурных образовательных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организаций были реализованы следующие  программы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3265" y="1489727"/>
            <a:ext cx="1093399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ru-RU" sz="2000" dirty="0"/>
              <a:t>–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«Инновационные технологии обучения бурятскому языку»</a:t>
            </a:r>
          </a:p>
          <a:p>
            <a:pPr font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для учащихся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«Один день в лицее»</a:t>
            </a:r>
          </a:p>
          <a:p>
            <a:pPr font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«Преемственность изучения бурятского языка и бурятской литературы в условиях внедрения и реализации ФГОС»</a:t>
            </a:r>
          </a:p>
          <a:p>
            <a:pPr font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событие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«Детское самоуправление в школах Ассоциации»</a:t>
            </a:r>
          </a:p>
          <a:p>
            <a:pPr font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Краткосрочные курсы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«Инновационные технологии обучения бурятскому языку в рамках республиканского конкурса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Эрхим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font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Краткосрочные курсы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«Основы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старомонгольской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письменности»</a:t>
            </a:r>
          </a:p>
          <a:p>
            <a:pPr font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праздник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среди начальных классов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667" y="199918"/>
            <a:ext cx="1567733" cy="14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4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43" y="381731"/>
            <a:ext cx="88590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событие школ АЭОО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Совместный проект «ГУЛАМТЫН ГУРБАН ТУЛГА»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3265" y="1489727"/>
            <a:ext cx="109339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/>
              <a:t> </a:t>
            </a:r>
          </a:p>
          <a:p>
            <a:pPr fontAlgn="ctr">
              <a:lnSpc>
                <a:spcPct val="150000"/>
              </a:lnSpc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7467" y="0"/>
            <a:ext cx="1567733" cy="14186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31" y="1418688"/>
            <a:ext cx="4413887" cy="31031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768" y="4215422"/>
            <a:ext cx="4371211" cy="28287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491" y="1418688"/>
            <a:ext cx="4407790" cy="28897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957" y="4087395"/>
            <a:ext cx="4398323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2866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404</TotalTime>
  <Words>602</Words>
  <Application>Microsoft Office PowerPoint</Application>
  <PresentationFormat>Широкоэкранный</PresentationFormat>
  <Paragraphs>78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Грань</vt:lpstr>
      <vt:lpstr> Ассоциация этнокультурных  образовательных организаций –  как фактор развития  этнорегионального образования</vt:lpstr>
      <vt:lpstr>Нормативно-правовая база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 Ассоциации этнокультурных образовательных организаций за 2014-2015 учебный год</dc:title>
  <dc:creator>Эржена Эрдынеевна Чимитова</dc:creator>
  <cp:lastModifiedBy>Дашицыренов Дугар Хэшэгтуевич</cp:lastModifiedBy>
  <cp:revision>52</cp:revision>
  <dcterms:created xsi:type="dcterms:W3CDTF">2015-05-08T08:36:56Z</dcterms:created>
  <dcterms:modified xsi:type="dcterms:W3CDTF">2023-05-10T06:21:01Z</dcterms:modified>
</cp:coreProperties>
</file>